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60" r:id="rId3"/>
    <p:sldId id="262" r:id="rId4"/>
    <p:sldId id="788" r:id="rId5"/>
    <p:sldId id="812" r:id="rId6"/>
    <p:sldId id="819" r:id="rId7"/>
    <p:sldId id="837" r:id="rId8"/>
    <p:sldId id="839" r:id="rId9"/>
    <p:sldId id="840" r:id="rId10"/>
    <p:sldId id="841" r:id="rId11"/>
    <p:sldId id="836" r:id="rId12"/>
    <p:sldId id="838" r:id="rId13"/>
    <p:sldId id="842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122" d="100"/>
          <a:sy n="122" d="100"/>
        </p:scale>
        <p:origin x="206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1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0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 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41"/>
          <a:stretch/>
        </p:blipFill>
        <p:spPr>
          <a:xfrm>
            <a:off x="5180971" y="3299702"/>
            <a:ext cx="3814707" cy="1258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8" y="1256619"/>
            <a:ext cx="3685398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추천 기준 </a:t>
            </a:r>
            <a:r>
              <a:rPr lang="en-US" altLang="ko-KR" sz="1100" dirty="0"/>
              <a:t>: Confidence</a:t>
            </a:r>
            <a:r>
              <a:rPr lang="ko-KR" altLang="en-US" sz="1100" dirty="0" smtClean="0"/>
              <a:t>값 </a:t>
            </a:r>
            <a:r>
              <a:rPr lang="en-US" altLang="ko-KR" sz="1100" dirty="0" smtClean="0"/>
              <a:t>(N: false, DM: 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추천 방법</a:t>
            </a:r>
            <a:r>
              <a:rPr lang="en-US" altLang="ko-KR" sz="1100" dirty="0"/>
              <a:t>: </a:t>
            </a:r>
            <a:r>
              <a:rPr lang="ko-KR" altLang="en-US" sz="1100" dirty="0"/>
              <a:t>랭킹이 가장 낮은 </a:t>
            </a:r>
            <a:r>
              <a:rPr lang="en-US" altLang="ko-KR" sz="1100" dirty="0"/>
              <a:t>20</a:t>
            </a:r>
            <a:r>
              <a:rPr lang="ko-KR" altLang="en-US" sz="1100" dirty="0"/>
              <a:t>개 </a:t>
            </a:r>
            <a:r>
              <a:rPr lang="en-US" altLang="ko-KR" sz="1100" dirty="0"/>
              <a:t>(</a:t>
            </a:r>
            <a:r>
              <a:rPr lang="ko-KR" altLang="en-US" sz="1100" dirty="0"/>
              <a:t>날짜 기준</a:t>
            </a:r>
            <a:r>
              <a:rPr lang="en-US" altLang="ko-KR" sz="11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WSI </a:t>
            </a:r>
            <a:r>
              <a:rPr lang="ko-KR" altLang="en-US" sz="1100" b="1" dirty="0"/>
              <a:t>추천 수량 </a:t>
            </a:r>
            <a:r>
              <a:rPr lang="en-US" altLang="ko-KR" sz="1100" dirty="0"/>
              <a:t>: </a:t>
            </a:r>
            <a:r>
              <a:rPr lang="ko-KR" altLang="en-US" sz="1100" dirty="0"/>
              <a:t>각 </a:t>
            </a:r>
            <a:r>
              <a:rPr lang="en-US" altLang="ko-KR" sz="1100" dirty="0"/>
              <a:t>20</a:t>
            </a:r>
            <a:r>
              <a:rPr lang="ko-KR" altLang="en-US" sz="1100" dirty="0"/>
              <a:t>장 </a:t>
            </a:r>
            <a:r>
              <a:rPr lang="en-US" altLang="ko-KR" sz="1100" dirty="0"/>
              <a:t>(total: 120)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(3</a:t>
            </a:r>
            <a:r>
              <a:rPr lang="ko-KR" altLang="en-US" sz="1100" dirty="0"/>
              <a:t>*</a:t>
            </a:r>
            <a:r>
              <a:rPr lang="en-US" altLang="ko-KR" sz="1100" dirty="0"/>
              <a:t>2</a:t>
            </a:r>
            <a:r>
              <a:rPr lang="ko-KR" altLang="en-US" sz="1100" dirty="0"/>
              <a:t>*</a:t>
            </a:r>
            <a:r>
              <a:rPr lang="en-US" altLang="ko-KR" sz="1100" dirty="0"/>
              <a:t>20 : class</a:t>
            </a:r>
            <a:r>
              <a:rPr lang="ko-KR" altLang="en-US" sz="1100" dirty="0"/>
              <a:t>*</a:t>
            </a:r>
            <a:r>
              <a:rPr lang="en-US" altLang="ko-KR" sz="1100" dirty="0"/>
              <a:t>anatomy</a:t>
            </a:r>
            <a:r>
              <a:rPr lang="ko-KR" altLang="en-US" sz="1100" dirty="0"/>
              <a:t>*</a:t>
            </a:r>
            <a:r>
              <a:rPr lang="en-US" altLang="ko-KR" sz="1100" dirty="0"/>
              <a:t>20 = 120)</a:t>
            </a:r>
            <a:endParaRPr lang="ko-KR" altLang="en-US" sz="11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998678" y="737411"/>
            <a:ext cx="3120521" cy="51920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326907" y="3036384"/>
            <a:ext cx="1592896" cy="2493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3845" y="3957511"/>
            <a:ext cx="4368377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추천 기준 </a:t>
            </a:r>
            <a:r>
              <a:rPr lang="en-US" altLang="ko-KR" sz="1100" dirty="0"/>
              <a:t>: Confidence</a:t>
            </a:r>
            <a:r>
              <a:rPr lang="ko-KR" altLang="en-US" sz="1100" dirty="0"/>
              <a:t>값 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추천 방법</a:t>
            </a:r>
            <a:r>
              <a:rPr lang="en-US" altLang="ko-KR" sz="1100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1) threshold </a:t>
            </a:r>
            <a:r>
              <a:rPr lang="ko-KR" altLang="en-US" sz="1100" dirty="0"/>
              <a:t>값 </a:t>
            </a:r>
            <a:r>
              <a:rPr lang="en-US" altLang="ko-KR" sz="1100" dirty="0"/>
              <a:t>: 0.85 </a:t>
            </a:r>
            <a:r>
              <a:rPr lang="ko-KR" altLang="en-US" sz="1100" dirty="0"/>
              <a:t>기준</a:t>
            </a:r>
            <a:endParaRPr lang="en-US" altLang="ko-KR" sz="11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2) region-based: 1)</a:t>
            </a:r>
            <a:r>
              <a:rPr lang="ko-KR" altLang="en-US" sz="1100" dirty="0"/>
              <a:t>에서 선택된 패치의 주변 </a:t>
            </a:r>
            <a:r>
              <a:rPr lang="en-US" altLang="ko-KR" sz="1100" dirty="0"/>
              <a:t>4</a:t>
            </a:r>
            <a:r>
              <a:rPr lang="ko-KR" altLang="en-US" sz="1100" dirty="0"/>
              <a:t>개의 패치 </a:t>
            </a:r>
            <a:endParaRPr lang="en-US" altLang="ko-KR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520921" y="5374170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endCxn id="38" idx="0"/>
          </p:cNvCxnSpPr>
          <p:nvPr/>
        </p:nvCxnSpPr>
        <p:spPr>
          <a:xfrm rot="5400000">
            <a:off x="1959901" y="5086036"/>
            <a:ext cx="576268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8" idx="2"/>
          </p:cNvCxnSpPr>
          <p:nvPr/>
        </p:nvCxnSpPr>
        <p:spPr>
          <a:xfrm rot="16200000" flipH="1">
            <a:off x="2145114" y="6010203"/>
            <a:ext cx="205843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497392" y="259461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999754" y="2363537"/>
            <a:ext cx="496561" cy="49871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229826" y="3145363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추천 모듈의 단계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5180971" y="5342247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/>
              <a:t>Table: </a:t>
            </a:r>
            <a:r>
              <a:rPr lang="ko-KR" altLang="en-US" sz="1050" dirty="0" err="1"/>
              <a:t>recommend</a:t>
            </a:r>
            <a:r>
              <a:rPr lang="ko-KR" altLang="en-US" sz="1050" dirty="0"/>
              <a:t>_</a:t>
            </a:r>
            <a:r>
              <a:rPr lang="en-US" altLang="ko-KR" sz="1050" dirty="0"/>
              <a:t>patch: </a:t>
            </a:r>
          </a:p>
          <a:p>
            <a:pPr>
              <a:spcAft>
                <a:spcPts val="0"/>
              </a:spcAft>
            </a:pPr>
            <a:r>
              <a:rPr lang="en-US" altLang="ko-KR" sz="1050" dirty="0"/>
              <a:t>0: default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1: system recommended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2: system recommended and ORACLE agreed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3: system recommended but ORACLE ignored</a:t>
            </a:r>
          </a:p>
          <a:p>
            <a:pPr>
              <a:spcAft>
                <a:spcPts val="0"/>
              </a:spcAft>
            </a:pP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05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18166" y="5881256"/>
            <a:ext cx="2850607" cy="148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18165" y="6172597"/>
            <a:ext cx="2850607" cy="18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48034" y="5016477"/>
            <a:ext cx="54059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1) </a:t>
            </a:r>
            <a:r>
              <a:rPr lang="ko-KR" altLang="en-US" sz="1100" dirty="0" err="1"/>
              <a:t>system의한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추천'과</a:t>
            </a:r>
            <a:r>
              <a:rPr lang="ko-KR" altLang="en-US" sz="1100" dirty="0"/>
              <a:t> '2)</a:t>
            </a:r>
            <a:r>
              <a:rPr lang="ko-KR" altLang="en-US" sz="1100" dirty="0" err="1"/>
              <a:t>oracle에</a:t>
            </a:r>
            <a:r>
              <a:rPr lang="ko-KR" altLang="en-US" sz="1100" dirty="0"/>
              <a:t> 의한 추천' 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폴더 분리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21055" y="6098471"/>
            <a:ext cx="98985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vast/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kaist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/code/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active_learning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patch_generation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/…</a:t>
            </a:r>
            <a:endParaRPr lang="ko-KR" altLang="en-US" sz="1200" b="1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18" y="5839082"/>
            <a:ext cx="726637" cy="64941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033732" y="6113124"/>
            <a:ext cx="3832347" cy="67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555376" y="632080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양식: 날짜/ </a:t>
            </a:r>
            <a:r>
              <a:rPr lang="ko-KR" altLang="en-US" sz="1100" dirty="0" err="1"/>
              <a:t>anatomy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patch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추천자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Ground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truth</a:t>
            </a:r>
            <a:endParaRPr lang="ko-KR" alt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예시 : 20221220/</a:t>
            </a:r>
            <a:r>
              <a:rPr lang="ko-KR" altLang="en-US" sz="1100" dirty="0" err="1"/>
              <a:t>colon</a:t>
            </a:r>
            <a:r>
              <a:rPr lang="ko-KR" altLang="en-US" sz="1100" dirty="0"/>
              <a:t> /</a:t>
            </a:r>
            <a:r>
              <a:rPr lang="ko-KR" altLang="en-US" sz="1100" dirty="0" err="1"/>
              <a:t>patch</a:t>
            </a:r>
            <a:r>
              <a:rPr lang="ko-KR" altLang="en-US" sz="1100" dirty="0"/>
              <a:t>/</a:t>
            </a:r>
            <a:r>
              <a:rPr lang="ko-KR" altLang="en-US" sz="1100" dirty="0" err="1"/>
              <a:t>system</a:t>
            </a:r>
            <a:r>
              <a:rPr lang="ko-KR" altLang="en-US" sz="1100" dirty="0"/>
              <a:t>/</a:t>
            </a:r>
            <a:r>
              <a:rPr lang="ko-KR" altLang="en-US" sz="1100" dirty="0" err="1"/>
              <a:t>D</a:t>
            </a:r>
            <a:endParaRPr lang="ko-KR" altLang="en-US" sz="1100" dirty="0"/>
          </a:p>
        </p:txBody>
      </p:sp>
      <p:sp>
        <p:nvSpPr>
          <p:cNvPr id="48" name="직사각형 47"/>
          <p:cNvSpPr/>
          <p:nvPr/>
        </p:nvSpPr>
        <p:spPr>
          <a:xfrm>
            <a:off x="5188533" y="6438201"/>
            <a:ext cx="3799582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2: </a:t>
            </a:r>
            <a:r>
              <a:rPr lang="en-US" altLang="ko-KR" sz="1050" i="1" dirty="0"/>
              <a:t>“../&lt;</a:t>
            </a:r>
            <a:r>
              <a:rPr lang="en-US" altLang="ko-KR" sz="1050" i="1" dirty="0" err="1"/>
              <a:t>scan_date</a:t>
            </a:r>
            <a:r>
              <a:rPr lang="en-US" altLang="ko-KR" sz="1050" i="1" dirty="0"/>
              <a:t>&gt;/&lt;organ&gt;/patch/</a:t>
            </a:r>
            <a:r>
              <a:rPr lang="en-US" altLang="ko-KR" sz="1050" b="1" i="1" dirty="0"/>
              <a:t>system</a:t>
            </a:r>
            <a:r>
              <a:rPr lang="en-US" altLang="ko-KR" sz="1050" i="1" dirty="0"/>
              <a:t>/&lt;D||M||N</a:t>
            </a:r>
            <a:r>
              <a:rPr lang="en-US" altLang="ko-KR" sz="1050" i="1" dirty="0" smtClean="0"/>
              <a:t>&gt;”</a:t>
            </a:r>
          </a:p>
          <a:p>
            <a:r>
              <a:rPr lang="en-US" altLang="ko-KR" sz="1050" dirty="0" smtClean="0"/>
              <a:t>4: </a:t>
            </a:r>
            <a:r>
              <a:rPr lang="en-US" altLang="ko-KR" sz="1050" i="1" dirty="0" smtClean="0"/>
              <a:t>“../&lt;</a:t>
            </a:r>
            <a:r>
              <a:rPr lang="en-US" altLang="ko-KR" sz="1050" i="1" dirty="0" err="1" smtClean="0"/>
              <a:t>scan_date</a:t>
            </a:r>
            <a:r>
              <a:rPr lang="en-US" altLang="ko-KR" sz="1050" i="1" dirty="0" smtClean="0"/>
              <a:t>&gt;/&lt;organ&gt;/patch/</a:t>
            </a:r>
            <a:r>
              <a:rPr lang="en-US" altLang="ko-KR" sz="1050" b="1" i="1" dirty="0" smtClean="0"/>
              <a:t>oracle</a:t>
            </a:r>
            <a:r>
              <a:rPr lang="en-US" altLang="ko-KR" sz="1050" i="1" dirty="0" smtClean="0"/>
              <a:t>/&lt;D||M||N&gt;”</a:t>
            </a:r>
            <a:endParaRPr lang="en-US" altLang="ko-KR" sz="1050" i="1" dirty="0"/>
          </a:p>
        </p:txBody>
      </p:sp>
      <p:cxnSp>
        <p:nvCxnSpPr>
          <p:cNvPr id="51" name="꺾인 연결선 50"/>
          <p:cNvCxnSpPr>
            <a:stCxn id="18" idx="1"/>
            <a:endCxn id="48" idx="1"/>
          </p:cNvCxnSpPr>
          <p:nvPr/>
        </p:nvCxnSpPr>
        <p:spPr>
          <a:xfrm rot="10800000" flipV="1">
            <a:off x="5188534" y="5955445"/>
            <a:ext cx="29633" cy="698199"/>
          </a:xfrm>
          <a:prstGeom prst="bentConnector3">
            <a:avLst>
              <a:gd name="adj1" fmla="val 8714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3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71343"/>
            <a:ext cx="8329228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이슈 사항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u="sng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파트 모듈 테스트</a:t>
            </a:r>
            <a:endParaRPr lang="en-US" altLang="ko-KR" sz="1600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버그 개선 계획 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좌표 이슈로 추정 중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확인 중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954" t="7560" r="15744" b="3921"/>
          <a:stretch/>
        </p:blipFill>
        <p:spPr>
          <a:xfrm>
            <a:off x="277233" y="1787698"/>
            <a:ext cx="2093723" cy="229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2440" t="12794" r="16698" b="8972"/>
          <a:stretch/>
        </p:blipFill>
        <p:spPr>
          <a:xfrm>
            <a:off x="2370956" y="1796762"/>
            <a:ext cx="2149417" cy="23657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0424" t="14648" r="14096" b="4195"/>
          <a:stretch/>
        </p:blipFill>
        <p:spPr>
          <a:xfrm>
            <a:off x="4574249" y="1747791"/>
            <a:ext cx="2083054" cy="237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23833" y="6884451"/>
            <a:ext cx="3676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smtClean="0">
                <a:effectLst/>
                <a:latin typeface="NotoSansKR"/>
              </a:rPr>
              <a:t>2022S 0527550050101_3840_33600. </a:t>
            </a:r>
            <a:r>
              <a:rPr lang="en-US" altLang="ko-KR" sz="1400" b="0" i="0" dirty="0" smtClean="0">
                <a:effectLst/>
                <a:latin typeface="NotoSansKR"/>
              </a:rPr>
              <a:t>jpg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61109"/>
          <a:stretch/>
        </p:blipFill>
        <p:spPr>
          <a:xfrm>
            <a:off x="97553" y="4643254"/>
            <a:ext cx="8346632" cy="13073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076" y="5363510"/>
            <a:ext cx="1073272" cy="1059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92662" y="4171536"/>
            <a:ext cx="3475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슬라이드 번호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: 2022S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0527550050101</a:t>
            </a:r>
            <a:endParaRPr lang="ko-KR" altLang="en-US" sz="16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0798" y="1702046"/>
            <a:ext cx="6572605" cy="2423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77279" y="1960698"/>
            <a:ext cx="199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 </a:t>
            </a:r>
            <a:r>
              <a:rPr lang="ko-KR" altLang="en-US" dirty="0" smtClean="0"/>
              <a:t>히트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패치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히트 중 화이트 패치 없음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87337" y="4643254"/>
            <a:ext cx="714103" cy="1307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83289" y="4776743"/>
            <a:ext cx="4587031" cy="104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16208" y="6512431"/>
            <a:ext cx="3676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dirty="0" smtClean="0">
                <a:effectLst/>
                <a:latin typeface="NotoSansKR"/>
              </a:rPr>
              <a:t>2022S 0527550050101_3840_33600. jpg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endCxn id="11" idx="0"/>
          </p:cNvCxnSpPr>
          <p:nvPr/>
        </p:nvCxnSpPr>
        <p:spPr>
          <a:xfrm>
            <a:off x="6252754" y="4881155"/>
            <a:ext cx="968958" cy="482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1" idx="0"/>
          </p:cNvCxnSpPr>
          <p:nvPr/>
        </p:nvCxnSpPr>
        <p:spPr>
          <a:xfrm flipH="1">
            <a:off x="7221712" y="2803158"/>
            <a:ext cx="502792" cy="2560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617487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이슈 정리 사항 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파트 모듈 테스트</a:t>
            </a:r>
            <a:endParaRPr lang="en-US" altLang="ko-KR" sz="1600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버그 개선 계획 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좌표 이슈로 추정 중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확인 중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 smtClean="0">
                <a:latin typeface="Calibri" panose="020F0502020204030204" pitchFamily="34" charset="0"/>
                <a:cs typeface="Cordia New"/>
              </a:rPr>
              <a:t>2. patch generator </a:t>
            </a:r>
            <a:r>
              <a:rPr lang="ko-KR" altLang="en-US" sz="1600" u="sng" dirty="0" smtClean="0">
                <a:latin typeface="Calibri" panose="020F0502020204030204" pitchFamily="34" charset="0"/>
                <a:cs typeface="Cordia New"/>
              </a:rPr>
              <a:t>시작 시점 </a:t>
            </a:r>
            <a:endParaRPr lang="en-US" altLang="ko-KR" sz="1600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Patch generator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가 작동 하는 시점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기준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)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에 대한 논의가 필요함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중복 작업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체계적 데이터 관리 목적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논의 필요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 smtClean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600" u="sng" dirty="0" smtClean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600" u="sng" dirty="0" smtClean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u="sng" dirty="0" smtClean="0">
                <a:latin typeface="Calibri" panose="020F0502020204030204" pitchFamily="34" charset="0"/>
                <a:cs typeface="Cordia New"/>
              </a:rPr>
              <a:t>연결 실행 테스트</a:t>
            </a:r>
            <a:endParaRPr lang="en-US" altLang="ko-KR" sz="1600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추천 파트와 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파트와 연동 시행 테스트 </a:t>
            </a:r>
            <a:r>
              <a:rPr lang="ko-KR" altLang="en-US" sz="1600" u="sng" dirty="0" smtClean="0">
                <a:latin typeface="Calibri" panose="020F0502020204030204" pitchFamily="34" charset="0"/>
                <a:cs typeface="Cordia New"/>
              </a:rPr>
              <a:t>계획 설정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필요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미팅 요청 예정 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(12/26 ~ 12/30 </a:t>
            </a:r>
            <a:r>
              <a:rPr lang="ko-KR" altLang="en-US" sz="1600" dirty="0" smtClean="0">
                <a:latin typeface="Calibri" panose="020F0502020204030204" pitchFamily="34" charset="0"/>
                <a:cs typeface="Cordia New"/>
              </a:rPr>
              <a:t>중</a:t>
            </a:r>
            <a:r>
              <a:rPr lang="en-US" altLang="ko-KR" sz="1600" dirty="0" smtClean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9668"/>
              </p:ext>
            </p:extLst>
          </p:nvPr>
        </p:nvGraphicFramePr>
        <p:xfrm>
          <a:off x="232814" y="487201"/>
          <a:ext cx="8084090" cy="320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12/6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212206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()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</a:t>
                      </a: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5132294"/>
            <a:ext cx="7099235" cy="7082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718"/>
            <a:ext cx="7099235" cy="419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013841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모듈 테스트</a:t>
            </a:r>
            <a:endParaRPr lang="en-US" altLang="ko-KR" sz="1400" b="1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20221220 WSI 10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장으로 테스트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기존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rule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기반 작동</a:t>
            </a:r>
            <a:endParaRPr lang="ko-KR" altLang="en-US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 smtClean="0">
                <a:latin typeface="Calibri" panose="020F0502020204030204" pitchFamily="34" charset="0"/>
                <a:cs typeface="Cordia New"/>
              </a:rPr>
              <a:t>버그 발견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좌표 이슈로 추정 중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기타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업데이트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-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동일한 파일이 있는 경우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생성자가 작동하지 않게 변경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Calibri" panose="020F0502020204030204" pitchFamily="34" charset="0"/>
                <a:cs typeface="Cordia New"/>
              </a:rPr>
              <a:t>2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. storage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관리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'1) system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의한 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'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과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'2)oracle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의한 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'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으로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폴더 분리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폴더 구성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양식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날짜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/ anatomy/ patch/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추천자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/ Ground truth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예시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20221220/colon /patch/system/D</a:t>
            </a:r>
            <a:endParaRPr lang="ko-KR" altLang="en-US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patch training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개발 진행중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4.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자동 실행 모듈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서버에서 </a:t>
            </a:r>
            <a:r>
              <a:rPr lang="ko-KR" altLang="en-US" sz="1400" u="sng" dirty="0" smtClean="0">
                <a:latin typeface="Calibri" panose="020F0502020204030204" pitchFamily="34" charset="0"/>
                <a:cs typeface="Cordia New"/>
              </a:rPr>
              <a:t>작동 확인</a:t>
            </a:r>
            <a:endParaRPr lang="ko-KR" altLang="en-US" sz="14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Linux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task scheduler -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CronJob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라이브러리 활용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시간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설정시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해당 프로그램을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설정시간에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실행 시켜주는 라이브러리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" y="1267070"/>
            <a:ext cx="1304925" cy="923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29" y="1267070"/>
            <a:ext cx="130492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37" y="2914996"/>
            <a:ext cx="1304925" cy="923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71" y="4190270"/>
            <a:ext cx="1304925" cy="9239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8836" y="1200568"/>
            <a:ext cx="1000645" cy="253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slides_queue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05468" y="1200568"/>
            <a:ext cx="1000645" cy="253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tb_test_result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96489" y="2858138"/>
            <a:ext cx="1000645" cy="253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a</a:t>
            </a:r>
            <a:r>
              <a:rPr lang="en-US" sz="1000" dirty="0" err="1" smtClean="0">
                <a:solidFill>
                  <a:schemeClr val="tx1"/>
                </a:solidFill>
              </a:rPr>
              <a:t>i_predictions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4909" y="4140391"/>
            <a:ext cx="1000645" cy="253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recommend_patch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0377" y="1526907"/>
            <a:ext cx="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오른쪽 중괄호 14"/>
          <p:cNvSpPr/>
          <p:nvPr/>
        </p:nvSpPr>
        <p:spPr>
          <a:xfrm>
            <a:off x="4326599" y="1200568"/>
            <a:ext cx="167261" cy="15154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06969" y="1764477"/>
            <a:ext cx="279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Slide </a:t>
            </a:r>
            <a:r>
              <a:rPr lang="en-US" sz="1600" smtClean="0"/>
              <a:t>recommendation </a:t>
            </a:r>
            <a:r>
              <a:rPr lang="ko-KR" altLang="en-US" sz="1600" dirty="0" smtClean="0"/>
              <a:t>파트</a:t>
            </a:r>
            <a:endParaRPr lang="en-US" sz="1600" dirty="0"/>
          </a:p>
        </p:txBody>
      </p:sp>
      <p:sp>
        <p:nvSpPr>
          <p:cNvPr id="17" name="오른쪽 중괄호 16"/>
          <p:cNvSpPr/>
          <p:nvPr/>
        </p:nvSpPr>
        <p:spPr>
          <a:xfrm>
            <a:off x="4326599" y="2796493"/>
            <a:ext cx="149629" cy="222472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49252" y="3735451"/>
            <a:ext cx="28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Patch </a:t>
            </a:r>
            <a:r>
              <a:rPr lang="en-US" sz="1600" dirty="0" smtClean="0"/>
              <a:t>recommendation </a:t>
            </a:r>
            <a:r>
              <a:rPr lang="ko-KR" altLang="en-US" sz="1600" dirty="0" smtClean="0"/>
              <a:t>파트 </a:t>
            </a:r>
            <a:endParaRPr lang="en-US" sz="1600" dirty="0"/>
          </a:p>
        </p:txBody>
      </p:sp>
      <p:sp>
        <p:nvSpPr>
          <p:cNvPr id="19" name="오른쪽 중괄호 18"/>
          <p:cNvSpPr/>
          <p:nvPr/>
        </p:nvSpPr>
        <p:spPr>
          <a:xfrm>
            <a:off x="6939580" y="1768464"/>
            <a:ext cx="143747" cy="228817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15382" y="2742752"/>
            <a:ext cx="3192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추천 모듈 동작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동작 시점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매일 </a:t>
            </a:r>
            <a:r>
              <a:rPr lang="en-US" altLang="ko-KR" sz="1200" dirty="0" smtClean="0"/>
              <a:t>AM 4:00</a:t>
            </a:r>
            <a:endParaRPr lang="en-US" sz="1200" b="1" dirty="0"/>
          </a:p>
        </p:txBody>
      </p:sp>
      <p:sp>
        <p:nvSpPr>
          <p:cNvPr id="21" name="직사각형 20"/>
          <p:cNvSpPr/>
          <p:nvPr/>
        </p:nvSpPr>
        <p:spPr>
          <a:xfrm>
            <a:off x="238380" y="5611416"/>
            <a:ext cx="4002582" cy="38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#14</a:t>
            </a:r>
            <a:endParaRPr 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476228" y="5611416"/>
            <a:ext cx="4595819" cy="38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#226</a:t>
            </a:r>
            <a:endParaRPr 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68" y="2430201"/>
            <a:ext cx="1304925" cy="9239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24320" y="2373343"/>
            <a:ext cx="1000645" cy="253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r</a:t>
            </a:r>
            <a:r>
              <a:rPr lang="en-US" sz="800" dirty="0" err="1" smtClean="0">
                <a:solidFill>
                  <a:schemeClr val="tx1"/>
                </a:solidFill>
              </a:rPr>
              <a:t>ecommend_slide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4" idx="2"/>
          </p:cNvCxnSpPr>
          <p:nvPr/>
        </p:nvCxnSpPr>
        <p:spPr>
          <a:xfrm>
            <a:off x="1802475" y="1896239"/>
            <a:ext cx="2772" cy="39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69023" y="2927271"/>
            <a:ext cx="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731121" y="3469589"/>
            <a:ext cx="0" cy="58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1876" y="5366775"/>
            <a:ext cx="1077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401413" y="5367461"/>
            <a:ext cx="1077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Code &amp; data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33820" y="2120218"/>
            <a:ext cx="995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테이블 </a:t>
            </a:r>
            <a:r>
              <a:rPr lang="en-US" altLang="ko-KR" sz="1050" dirty="0" smtClean="0"/>
              <a:t>join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294825" y="548011"/>
            <a:ext cx="56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추천 시스템의 </a:t>
            </a:r>
            <a:r>
              <a:rPr lang="en-US" altLang="ko-KR" dirty="0" smtClean="0"/>
              <a:t>interaction  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46206" y="723690"/>
            <a:ext cx="7886700" cy="21543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700" b="1" dirty="0" smtClean="0"/>
              <a:t>자동 실행 모듈</a:t>
            </a:r>
            <a:endParaRPr lang="en-US" altLang="ko-KR" sz="1600" b="1" dirty="0" smtClean="0"/>
          </a:p>
          <a:p>
            <a:r>
              <a:rPr lang="ko-KR" altLang="en-US" sz="1600" dirty="0" smtClean="0"/>
              <a:t>추천 모듈 동작 시간</a:t>
            </a:r>
            <a:r>
              <a:rPr lang="en-US" altLang="ko-KR" sz="1600" dirty="0" smtClean="0"/>
              <a:t>: 4 AM</a:t>
            </a:r>
            <a:endParaRPr lang="en-US" sz="1600" dirty="0" smtClean="0"/>
          </a:p>
          <a:p>
            <a:pPr marL="228600" lvl="1">
              <a:spcBef>
                <a:spcPts val="1000"/>
              </a:spcBef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Linux task scheduler -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CronJob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라이브러리 활용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</a:t>
            </a: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  <a:p>
            <a:pPr marL="228600" lvl="1">
              <a:spcBef>
                <a:spcPts val="1000"/>
              </a:spcBef>
            </a:pPr>
            <a:r>
              <a:rPr lang="en-US" altLang="ko-KR" sz="1600" dirty="0" err="1" smtClean="0"/>
              <a:t>CronJob</a:t>
            </a:r>
            <a:r>
              <a:rPr lang="ko-KR" altLang="en-US" sz="1600" dirty="0" smtClean="0"/>
              <a:t>은  </a:t>
            </a:r>
            <a:r>
              <a:rPr lang="en-US" altLang="ko-KR" sz="1600" dirty="0" smtClean="0"/>
              <a:t>UTC (</a:t>
            </a:r>
            <a:r>
              <a:rPr lang="ko-KR" altLang="en-US" sz="1600" dirty="0" err="1" smtClean="0"/>
              <a:t>국제표준시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기준으로 동작함 </a:t>
            </a:r>
            <a:endParaRPr lang="en-US" altLang="ko-KR" sz="1600" dirty="0" smtClean="0"/>
          </a:p>
          <a:p>
            <a:pPr marL="685800" lvl="2">
              <a:spcBef>
                <a:spcPts val="1000"/>
              </a:spcBef>
            </a:pPr>
            <a:r>
              <a:rPr lang="en-US" altLang="ko-KR" sz="1600" dirty="0" smtClean="0"/>
              <a:t>(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KST (</a:t>
            </a:r>
            <a:r>
              <a:rPr lang="ko-KR" altLang="en-US" sz="1600" dirty="0" smtClean="0"/>
              <a:t>한국 표준시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 변경 필요</a:t>
            </a:r>
            <a:r>
              <a:rPr lang="en-US" altLang="ko-KR" sz="1600" dirty="0" smtClean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en-US" altLang="ko-KR" sz="1600" dirty="0"/>
              <a:t>UTC+09:00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i="1" dirty="0">
                <a:sym typeface="Wingdings" panose="05000000000000000000" pitchFamily="2" charset="2"/>
              </a:rPr>
              <a:t>0 19 * * </a:t>
            </a:r>
            <a:r>
              <a:rPr lang="en-US" altLang="ko-KR" sz="1600" i="1" dirty="0" smtClean="0">
                <a:sym typeface="Wingdings" panose="05000000000000000000" pitchFamily="2" charset="2"/>
              </a:rPr>
              <a:t>*</a:t>
            </a:r>
          </a:p>
          <a:p>
            <a:pPr marL="685800" lvl="2">
              <a:spcBef>
                <a:spcPts val="1000"/>
              </a:spcBef>
            </a:pPr>
            <a:r>
              <a:rPr lang="en-US" altLang="ko-KR" sz="1600" dirty="0" smtClean="0"/>
              <a:t>KST(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UTC(</a:t>
            </a:r>
            <a:r>
              <a:rPr lang="en-US" altLang="ko-KR" sz="1600" dirty="0" err="1"/>
              <a:t>CronJob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로 변경하여 적용 </a:t>
            </a:r>
            <a:endParaRPr lang="en-US" altLang="ko-KR" sz="1600" dirty="0" smtClean="0"/>
          </a:p>
          <a:p>
            <a:pPr marL="685800" lvl="2">
              <a:spcBef>
                <a:spcPts val="1000"/>
              </a:spcBef>
            </a:pPr>
            <a:endParaRPr lang="en-US" altLang="ko-KR" sz="1600" dirty="0" smtClean="0"/>
          </a:p>
          <a:p>
            <a:pPr marL="0" lvl="1" indent="0">
              <a:spcBef>
                <a:spcPts val="1000"/>
              </a:spcBef>
              <a:buNone/>
            </a:pPr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39" y="3365927"/>
            <a:ext cx="5206280" cy="1989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785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46206" y="537082"/>
            <a:ext cx="7886700" cy="2154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700" b="1" dirty="0" smtClean="0"/>
              <a:t>추천 모듈 테스트</a:t>
            </a:r>
            <a:endParaRPr lang="en-US" altLang="ko-KR" sz="1700" b="1" dirty="0" smtClean="0"/>
          </a:p>
          <a:p>
            <a:r>
              <a:rPr lang="ko-KR" altLang="en-US" sz="1700" dirty="0"/>
              <a:t>테스트 일자 </a:t>
            </a:r>
            <a:r>
              <a:rPr lang="en-US" altLang="ko-KR" sz="1700" dirty="0"/>
              <a:t>: </a:t>
            </a:r>
            <a:r>
              <a:rPr lang="en-US" altLang="ko-KR" sz="1700" dirty="0"/>
              <a:t>2022/12/21 4 A.M. </a:t>
            </a:r>
            <a:r>
              <a:rPr lang="en-US" altLang="ko-KR" sz="1700" dirty="0"/>
              <a:t>(</a:t>
            </a:r>
            <a:r>
              <a:rPr lang="en-US" altLang="ko-KR" sz="1700" dirty="0"/>
              <a:t>Scheduler</a:t>
            </a:r>
            <a:r>
              <a:rPr lang="en-US" altLang="ko-KR" sz="1700" dirty="0"/>
              <a:t>)</a:t>
            </a:r>
          </a:p>
          <a:p>
            <a:r>
              <a:rPr lang="ko-KR" altLang="en-US" sz="1700" dirty="0"/>
              <a:t>테스트 세팅</a:t>
            </a:r>
            <a:r>
              <a:rPr lang="en-US" altLang="ko-KR" sz="1700" dirty="0"/>
              <a:t>: </a:t>
            </a:r>
            <a:r>
              <a:rPr lang="en-US" altLang="ko-KR" sz="1700" dirty="0"/>
              <a:t>2022/12/20 </a:t>
            </a:r>
            <a:r>
              <a:rPr lang="ko-KR" altLang="en-US" sz="1700" dirty="0"/>
              <a:t>생성된 </a:t>
            </a:r>
            <a:r>
              <a:rPr lang="en-US" altLang="ko-KR" sz="1700" dirty="0"/>
              <a:t>10</a:t>
            </a:r>
            <a:r>
              <a:rPr lang="ko-KR" altLang="en-US" sz="1700" dirty="0"/>
              <a:t>장의</a:t>
            </a:r>
            <a:r>
              <a:rPr lang="en-US" altLang="ko-KR" sz="1700" dirty="0"/>
              <a:t> WSI</a:t>
            </a:r>
          </a:p>
          <a:p>
            <a:r>
              <a:rPr lang="ko-KR" altLang="en-US" sz="1700" dirty="0"/>
              <a:t>데이터 로드</a:t>
            </a:r>
            <a:r>
              <a:rPr lang="en-US" altLang="ko-KR" sz="1700" dirty="0"/>
              <a:t>: </a:t>
            </a:r>
            <a:r>
              <a:rPr lang="en-US" altLang="ko-KR" sz="1700" dirty="0"/>
              <a:t>[</a:t>
            </a:r>
            <a:r>
              <a:rPr lang="en-US" altLang="ko-KR" sz="1700" dirty="0" err="1"/>
              <a:t>slides_queue</a:t>
            </a:r>
            <a:r>
              <a:rPr lang="en-US" altLang="ko-KR" sz="1700" dirty="0"/>
              <a:t>] </a:t>
            </a:r>
            <a:r>
              <a:rPr lang="ko-KR" altLang="en-US" sz="1700" dirty="0"/>
              <a:t>및 </a:t>
            </a:r>
            <a:r>
              <a:rPr lang="en-US" altLang="ko-KR" sz="1700" dirty="0" smtClean="0"/>
              <a:t>[</a:t>
            </a:r>
            <a:r>
              <a:rPr lang="en-US" altLang="ko-KR" sz="1700" dirty="0" err="1" smtClean="0"/>
              <a:t>tb_test_result</a:t>
            </a:r>
            <a:r>
              <a:rPr lang="en-US" altLang="ko-KR" sz="1700" dirty="0"/>
              <a:t>] </a:t>
            </a:r>
            <a:r>
              <a:rPr lang="ko-KR" altLang="en-US" sz="1700" dirty="0"/>
              <a:t>에 </a:t>
            </a:r>
            <a:r>
              <a:rPr lang="ko-KR" altLang="en-US" sz="1700" dirty="0" smtClean="0"/>
              <a:t>업로드</a:t>
            </a:r>
            <a:endParaRPr lang="en-US" altLang="ko-KR" sz="1700" dirty="0" smtClean="0"/>
          </a:p>
          <a:p>
            <a:r>
              <a:rPr lang="ko-KR" altLang="en-US" sz="900" dirty="0" smtClean="0"/>
              <a:t>* 데이터 혼선을 방지하기 위해 더미 테이블로 테스트 </a:t>
            </a:r>
            <a:endParaRPr lang="en-US" altLang="ko-KR" sz="900" dirty="0"/>
          </a:p>
          <a:p>
            <a:endParaRPr lang="en-US" altLang="ko-KR" sz="1700" dirty="0"/>
          </a:p>
          <a:p>
            <a:endParaRPr lang="en-US" altLang="ko-KR" sz="16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" y="2983767"/>
            <a:ext cx="9134305" cy="4586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5" y="3718752"/>
            <a:ext cx="7587847" cy="3055999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3174168" y="2272334"/>
            <a:ext cx="824753" cy="30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24120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Result: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dummy_recommend_slide</a:t>
            </a:r>
            <a:r>
              <a:rPr lang="en-US" altLang="ko-KR" dirty="0"/>
              <a:t>]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334638"/>
            <a:ext cx="509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dirty="0" err="1" smtClean="0"/>
              <a:t>dummy_recommend_patch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981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5045" y="86962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5045" y="1577222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/>
              <a:t>Table: </a:t>
            </a:r>
            <a:r>
              <a:rPr lang="ko-KR" altLang="en-US" sz="1050" dirty="0" err="1"/>
              <a:t>recommend</a:t>
            </a:r>
            <a:r>
              <a:rPr lang="ko-KR" altLang="en-US" sz="1050" dirty="0"/>
              <a:t>_</a:t>
            </a:r>
            <a:r>
              <a:rPr lang="en-US" altLang="ko-KR" sz="1050" dirty="0"/>
              <a:t>patch: </a:t>
            </a:r>
          </a:p>
          <a:p>
            <a:pPr>
              <a:spcAft>
                <a:spcPts val="0"/>
              </a:spcAft>
            </a:pPr>
            <a:r>
              <a:rPr lang="en-US" altLang="ko-KR" sz="1050" dirty="0"/>
              <a:t>0: default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1: system recommended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2: system recommended and ORACLE agreed</a:t>
            </a:r>
            <a:endParaRPr lang="ko-KR" altLang="ko-KR" sz="1050" dirty="0"/>
          </a:p>
          <a:p>
            <a:pPr>
              <a:spcAft>
                <a:spcPts val="0"/>
              </a:spcAft>
            </a:pPr>
            <a:r>
              <a:rPr lang="en-US" altLang="ko-KR" sz="1050" dirty="0"/>
              <a:t>3: system recommended but ORACLE ignored</a:t>
            </a:r>
          </a:p>
          <a:p>
            <a:pPr>
              <a:spcAft>
                <a:spcPts val="0"/>
              </a:spcAft>
            </a:pP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05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655" y="2092839"/>
            <a:ext cx="2850607" cy="148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9656" y="2420055"/>
            <a:ext cx="2850607" cy="18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56384" y="676246"/>
            <a:ext cx="3832347" cy="67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56384" y="90018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양식: 날짜/ </a:t>
            </a:r>
            <a:r>
              <a:rPr lang="ko-KR" altLang="en-US" sz="1100" dirty="0" err="1"/>
              <a:t>anatomy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patch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추천자</a:t>
            </a:r>
            <a:r>
              <a:rPr lang="ko-KR" altLang="en-US" sz="1100" dirty="0"/>
              <a:t>/ </a:t>
            </a:r>
            <a:r>
              <a:rPr lang="ko-KR" altLang="en-US" sz="1100" dirty="0" err="1"/>
              <a:t>Ground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truth</a:t>
            </a:r>
            <a:endParaRPr lang="ko-KR" alt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예시 : 20221220/</a:t>
            </a:r>
            <a:r>
              <a:rPr lang="ko-KR" altLang="en-US" sz="1100" dirty="0" err="1"/>
              <a:t>colon</a:t>
            </a:r>
            <a:r>
              <a:rPr lang="ko-KR" altLang="en-US" sz="1100" dirty="0"/>
              <a:t> /</a:t>
            </a:r>
            <a:r>
              <a:rPr lang="ko-KR" altLang="en-US" sz="1100" dirty="0" err="1"/>
              <a:t>patch</a:t>
            </a:r>
            <a:r>
              <a:rPr lang="ko-KR" altLang="en-US" sz="1100" dirty="0"/>
              <a:t>/</a:t>
            </a:r>
            <a:r>
              <a:rPr lang="ko-KR" altLang="en-US" sz="1100" dirty="0" err="1"/>
              <a:t>system</a:t>
            </a:r>
            <a:r>
              <a:rPr lang="ko-KR" altLang="en-US" sz="1100" dirty="0"/>
              <a:t>/</a:t>
            </a:r>
            <a:r>
              <a:rPr lang="ko-KR" altLang="en-US" sz="1100" dirty="0" err="1"/>
              <a:t>D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3838876" y="2037530"/>
            <a:ext cx="3799582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2: </a:t>
            </a:r>
            <a:r>
              <a:rPr lang="en-US" altLang="ko-KR" sz="1050" i="1" dirty="0"/>
              <a:t>“../&lt;</a:t>
            </a:r>
            <a:r>
              <a:rPr lang="en-US" altLang="ko-KR" sz="1050" i="1" dirty="0" err="1"/>
              <a:t>scan_date</a:t>
            </a:r>
            <a:r>
              <a:rPr lang="en-US" altLang="ko-KR" sz="1050" i="1" dirty="0"/>
              <a:t>&gt;/&lt;organ&gt;/patch/</a:t>
            </a:r>
            <a:r>
              <a:rPr lang="en-US" altLang="ko-KR" sz="1050" b="1" i="1" dirty="0"/>
              <a:t>system</a:t>
            </a:r>
            <a:r>
              <a:rPr lang="en-US" altLang="ko-KR" sz="1050" i="1" dirty="0"/>
              <a:t>/&lt;D||M||N</a:t>
            </a:r>
            <a:r>
              <a:rPr lang="en-US" altLang="ko-KR" sz="1050" i="1" dirty="0" smtClean="0"/>
              <a:t>&gt;”</a:t>
            </a:r>
          </a:p>
          <a:p>
            <a:r>
              <a:rPr lang="en-US" altLang="ko-KR" sz="1050" dirty="0" smtClean="0"/>
              <a:t>4: </a:t>
            </a:r>
            <a:r>
              <a:rPr lang="en-US" altLang="ko-KR" sz="1050" i="1" dirty="0" smtClean="0"/>
              <a:t>“../&lt;</a:t>
            </a:r>
            <a:r>
              <a:rPr lang="en-US" altLang="ko-KR" sz="1050" i="1" dirty="0" err="1" smtClean="0"/>
              <a:t>scan_date</a:t>
            </a:r>
            <a:r>
              <a:rPr lang="en-US" altLang="ko-KR" sz="1050" i="1" dirty="0" smtClean="0"/>
              <a:t>&gt;/&lt;organ&gt;/patch/</a:t>
            </a:r>
            <a:r>
              <a:rPr lang="en-US" altLang="ko-KR" sz="1050" b="1" i="1" dirty="0" smtClean="0"/>
              <a:t>oracle</a:t>
            </a:r>
            <a:r>
              <a:rPr lang="en-US" altLang="ko-KR" sz="1050" i="1" dirty="0" smtClean="0"/>
              <a:t>/&lt;D||M||N&gt;”</a:t>
            </a:r>
            <a:endParaRPr lang="en-US" altLang="ko-KR" sz="1050" i="1" dirty="0"/>
          </a:p>
        </p:txBody>
      </p:sp>
      <p:cxnSp>
        <p:nvCxnSpPr>
          <p:cNvPr id="24" name="직선 화살표 연결선 23"/>
          <p:cNvCxnSpPr>
            <a:stCxn id="14" idx="3"/>
          </p:cNvCxnSpPr>
          <p:nvPr/>
        </p:nvCxnSpPr>
        <p:spPr>
          <a:xfrm flipV="1">
            <a:off x="3580262" y="2167028"/>
            <a:ext cx="3342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3"/>
          </p:cNvCxnSpPr>
          <p:nvPr/>
        </p:nvCxnSpPr>
        <p:spPr>
          <a:xfrm flipV="1">
            <a:off x="3580263" y="2343667"/>
            <a:ext cx="334240" cy="16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856385" y="676246"/>
            <a:ext cx="4312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vast/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kaist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/code/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active_learning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</a:t>
            </a:r>
            <a:r>
              <a:rPr lang="en-US" altLang="ko-KR" sz="1200" b="1" dirty="0" err="1" smtClean="0">
                <a:solidFill>
                  <a:srgbClr val="1D1C1D"/>
                </a:solidFill>
                <a:latin typeface="NotoSansKR"/>
              </a:rPr>
              <a:t>patch_generation</a:t>
            </a:r>
            <a:r>
              <a:rPr lang="en-US" altLang="ko-KR" sz="1200" b="1" dirty="0" smtClean="0">
                <a:solidFill>
                  <a:srgbClr val="1D1C1D"/>
                </a:solidFill>
                <a:latin typeface="NotoSansKR"/>
              </a:rPr>
              <a:t>/…</a:t>
            </a:r>
            <a:endParaRPr lang="ko-KR" altLang="en-US" sz="1200" b="1" dirty="0"/>
          </a:p>
        </p:txBody>
      </p:sp>
      <p:sp>
        <p:nvSpPr>
          <p:cNvPr id="32" name="직사각형 31"/>
          <p:cNvSpPr/>
          <p:nvPr/>
        </p:nvSpPr>
        <p:spPr>
          <a:xfrm>
            <a:off x="468434" y="1508759"/>
            <a:ext cx="7343153" cy="122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11" idx="3"/>
          </p:cNvCxnSpPr>
          <p:nvPr/>
        </p:nvCxnSpPr>
        <p:spPr>
          <a:xfrm>
            <a:off x="2129271" y="1136186"/>
            <a:ext cx="727113" cy="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Patch generator</a:t>
            </a:r>
            <a:endParaRPr lang="ko-KR" altLang="en-US" sz="1600" b="1" dirty="0"/>
          </a:p>
        </p:txBody>
      </p:sp>
      <p:pic>
        <p:nvPicPr>
          <p:cNvPr id="40" name="patch_gen_fol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3981" y="3925344"/>
            <a:ext cx="4429001" cy="287496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41" y="2963245"/>
            <a:ext cx="5532214" cy="86367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28809" y="2805837"/>
            <a:ext cx="8375259" cy="4052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048687" y="3088098"/>
            <a:ext cx="169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대상 패치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19200" y="6235347"/>
            <a:ext cx="169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생성 결과</a:t>
            </a:r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 rot="16200000">
            <a:off x="2127324" y="4558764"/>
            <a:ext cx="391885" cy="448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69282" y="4518112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sp>
        <p:nvSpPr>
          <p:cNvPr id="47" name="아래쪽 화살표 46"/>
          <p:cNvSpPr/>
          <p:nvPr/>
        </p:nvSpPr>
        <p:spPr>
          <a:xfrm>
            <a:off x="1329453" y="3948271"/>
            <a:ext cx="391885" cy="448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76680</TotalTime>
  <Words>1250</Words>
  <Application>Microsoft Office PowerPoint</Application>
  <PresentationFormat>화면 슬라이드 쇼(4:3)</PresentationFormat>
  <Paragraphs>238</Paragraphs>
  <Slides>12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1186</cp:revision>
  <dcterms:created xsi:type="dcterms:W3CDTF">2021-03-24T07:36:17Z</dcterms:created>
  <dcterms:modified xsi:type="dcterms:W3CDTF">2022-12-23T05:01:27Z</dcterms:modified>
</cp:coreProperties>
</file>